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2" r:id="rId20"/>
    <p:sldId id="273" r:id="rId21"/>
    <p:sldId id="274" r:id="rId22"/>
    <p:sldId id="275" r:id="rId23"/>
  </p:sldIdLst>
  <p:sldSz cx="13004800" cy="9753600"/>
  <p:notesSz cx="6858000" cy="9144000"/>
  <p:defaultTextStyle>
    <a:lvl1pPr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1pPr>
    <a:lvl2pPr indent="228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2pPr>
    <a:lvl3pPr indent="457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3pPr>
    <a:lvl4pPr indent="685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4pPr>
    <a:lvl5pPr indent="9144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5pPr>
    <a:lvl6pPr indent="11430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6pPr>
    <a:lvl7pPr indent="13716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7pPr>
    <a:lvl8pPr indent="16002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8pPr>
    <a:lvl9pPr indent="1828800" algn="ctr" defTabSz="584200">
      <a:defRPr sz="3800">
        <a:solidFill>
          <a:srgbClr val="6C6963"/>
        </a:solidFill>
        <a:latin typeface="+mn-lt"/>
        <a:ea typeface="+mn-ea"/>
        <a:cs typeface="+mn-cs"/>
        <a:sym typeface="Baskervil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健 孙" initials="健孙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4000"/>
              </a:solidFill>
              <a:prstDash val="solid"/>
              <a:miter lim="400000"/>
            </a:ln>
          </a:right>
          <a:top>
            <a:ln w="127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solidFill>
                <a:srgbClr val="794000"/>
              </a:solidFill>
              <a:prstDash val="solid"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94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4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95392"/>
  </p:normalViewPr>
  <p:slideViewPr>
    <p:cSldViewPr snapToGrid="0" snapToObjects="1">
      <p:cViewPr varScale="1">
        <p:scale>
          <a:sx n="69" d="100"/>
          <a:sy n="69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30T23:08:22.717" idx="1">
    <p:pos x="7676" y="5892"/>
    <p:text>the picture can express more information than text, so I guess you all know how I get my data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30T23:14:11.354" idx="2">
    <p:pos x="6060" y="4776"/>
    <p:text>for the full model, I choose nine predict variable. the response variable is overall value, we use Y to present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1-30T23:29:54.898" idx="3">
    <p:pos x="5740" y="2934"/>
    <p:text>As we can see, there is a strong linear ship between Z1 and Z8, Z5 and Z7, Z5 and Z9.
Then we let each of Z8, Z7 and Z9 be response variable and fit a new model with other predict variables. Using R, we get VIF (Variance Inflation Factor, ). 
VIF(Z8) = 5.34&lt;10,
VIF(Z7) = 3.52&lt;10,
VIF(Z9) = 2.29&lt;10.
Although the result does not show any collinear relationship between Z1 and Z8, Z5 and Z7, Z5 and Z9, we need to check the parameters as well.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557830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therBookTypeEmbellishGl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正文级别 2</a:t>
            </a:r>
          </a:p>
          <a:p>
            <a:pPr lvl="2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正文级别 4</a:t>
            </a:r>
          </a:p>
          <a:p>
            <a:pPr lvl="4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eatherBookTypeEmbellishGry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6" y="5083509"/>
            <a:ext cx="195662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228600" algn="ctr">
              <a:spcBef>
                <a:spcPts val="0"/>
              </a:spcBef>
              <a:buSzTx/>
              <a:buNone/>
              <a:defRPr sz="3600" i="1"/>
            </a:lvl2pPr>
            <a:lvl3pPr marL="0" indent="457200" algn="ctr">
              <a:spcBef>
                <a:spcPts val="0"/>
              </a:spcBef>
              <a:buSzTx/>
              <a:buNone/>
              <a:defRPr sz="3600" i="1"/>
            </a:lvl3pPr>
            <a:lvl4pPr marL="0" indent="685800" algn="ctr">
              <a:spcBef>
                <a:spcPts val="0"/>
              </a:spcBef>
              <a:buSzTx/>
              <a:buNone/>
              <a:defRPr sz="3600" i="1"/>
            </a:lvl4pPr>
            <a:lvl5pPr marL="0" indent="914400" algn="ctr">
              <a:spcBef>
                <a:spcPts val="0"/>
              </a:spcBef>
              <a:buSzTx/>
              <a:buNone/>
              <a:defRPr sz="3600" i="1"/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1pPr>
      <a:lvl2pPr indent="228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2pPr>
      <a:lvl3pPr indent="457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3pPr>
      <a:lvl4pPr indent="685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4pPr>
      <a:lvl5pPr indent="9144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5pPr>
      <a:lvl6pPr indent="11430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6pPr>
      <a:lvl7pPr indent="13716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7pPr>
      <a:lvl8pPr indent="16002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8pPr>
      <a:lvl9pPr indent="1828800" algn="ctr" defTabSz="584200">
        <a:defRPr sz="740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latin typeface="+mn-lt"/>
          <a:ea typeface="+mn-ea"/>
          <a:cs typeface="+mn-cs"/>
          <a:sym typeface="Baskerville"/>
        </a:defRPr>
      </a:lvl9pPr>
    </p:titleStyle>
    <p:bodyStyle>
      <a:lvl1pPr marL="533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1pPr>
      <a:lvl2pPr marL="1066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2pPr>
      <a:lvl3pPr marL="1600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3pPr>
      <a:lvl4pPr marL="2133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4pPr>
      <a:lvl5pPr marL="26670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5pPr>
      <a:lvl6pPr marL="32004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6pPr>
      <a:lvl7pPr marL="37338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7pPr>
      <a:lvl8pPr marL="42672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8pPr>
      <a:lvl9pPr marL="4800600" indent="-533400" defTabSz="584200">
        <a:spcBef>
          <a:spcPts val="4200"/>
        </a:spcBef>
        <a:buSzPct val="30000"/>
        <a:buBlip>
          <a:blip r:embed="rId15"/>
        </a:buBlip>
        <a:defRPr sz="4200">
          <a:solidFill>
            <a:srgbClr val="6C6963"/>
          </a:solidFill>
          <a:latin typeface="+mn-lt"/>
          <a:ea typeface="+mn-ea"/>
          <a:cs typeface="+mn-cs"/>
          <a:sym typeface="Baskerville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"/><Relationship Id="rId5" Type="http://schemas.openxmlformats.org/officeDocument/2006/relationships/image" Target="../media/image10.png"/><Relationship Id="rId6" Type="http://schemas.openxmlformats.org/officeDocument/2006/relationships/image" Target="../media/image11.tif"/><Relationship Id="rId7" Type="http://schemas.openxmlformats.org/officeDocument/2006/relationships/image" Target="../media/image12.png"/><Relationship Id="rId8" Type="http://schemas.openxmlformats.org/officeDocument/2006/relationships/comments" Target="../comments/comment1.xm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25500" y="5715000"/>
            <a:ext cx="11836400" cy="1854200"/>
          </a:xfrm>
          <a:prstGeom prst="rect">
            <a:avLst/>
          </a:prstGeom>
        </p:spPr>
        <p:txBody>
          <a:bodyPr/>
          <a:lstStyle/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Jian Sun</a:t>
            </a:r>
          </a:p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6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11/28/2015</a:t>
            </a:r>
          </a:p>
        </p:txBody>
      </p:sp>
      <p:sp>
        <p:nvSpPr>
          <p:cNvPr id="35" name="Shape 35"/>
          <p:cNvSpPr/>
          <p:nvPr/>
        </p:nvSpPr>
        <p:spPr>
          <a:xfrm>
            <a:off x="1353963" y="1689100"/>
            <a:ext cx="1077947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3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53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rPr>
              <a:t>The Regression Analysis of Basketball Players in Video Game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So finally, our basketball player’s overall value model is 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Y=29.933+0.095Z1+0.226Z2+0.13Z4+0.176Z5+0.175Z6+e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And we find the correlation coefficient of this model is 73.97%, so the predict </a:t>
            </a:r>
            <a:r>
              <a:rPr sz="4200" dirty="0" smtClean="0">
                <a:solidFill>
                  <a:srgbClr val="6C6963"/>
                </a:solidFill>
              </a:rPr>
              <a:t>variable</a:t>
            </a:r>
            <a:r>
              <a:rPr lang="en-US" sz="4200" dirty="0" smtClean="0">
                <a:solidFill>
                  <a:srgbClr val="6C6963"/>
                </a:solidFill>
              </a:rPr>
              <a:t>2</a:t>
            </a:r>
            <a:r>
              <a:rPr sz="4200" dirty="0" smtClean="0">
                <a:solidFill>
                  <a:srgbClr val="6C6963"/>
                </a:solidFill>
              </a:rPr>
              <a:t> </a:t>
            </a:r>
            <a:r>
              <a:rPr sz="4200" dirty="0">
                <a:solidFill>
                  <a:srgbClr val="6C6963"/>
                </a:solidFill>
              </a:rPr>
              <a:t>are account for 73.97% of the model. The relationship between response variable and predict variable is tight.</a:t>
            </a:r>
          </a:p>
          <a:p>
            <a:pPr marL="0" marR="457200" lvl="0" indent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marR="457200" lvl="0" indent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762000" y="522089"/>
            <a:ext cx="11480800" cy="138291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546426" indent="-546426" algn="l" defTabSz="385572">
              <a:buSzPct val="80000"/>
              <a:buFont typeface="Helvetica Light"/>
              <a:buChar char="•"/>
              <a:defRPr sz="4884">
                <a:effectLst>
                  <a:outerShdw blurRad="16764" dist="16764" dir="15900000" rotWithShape="0">
                    <a:srgbClr val="595650">
                      <a:alpha val="33000"/>
                    </a:srgbClr>
                  </a:outerShdw>
                </a:effectLst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84">
                <a:solidFill>
                  <a:srgbClr val="6C6963"/>
                </a:solidFill>
                <a:effectLst>
                  <a:outerShdw blurRad="16764" dist="16764" dir="15900000" rotWithShape="0">
                    <a:srgbClr val="595650">
                      <a:alpha val="33000"/>
                    </a:srgbClr>
                  </a:outerShdw>
                </a:effectLst>
              </a:rPr>
              <a:t>predicting a player’s overall interval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762000" y="1943844"/>
            <a:ext cx="11480800" cy="7067898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58" dirty="0">
                <a:solidFill>
                  <a:srgbClr val="6C6963"/>
                </a:solidFill>
              </a:rPr>
              <a:t>We decide to apply the player’s overall value model to do some prediction.</a:t>
            </a:r>
          </a:p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58" dirty="0">
                <a:solidFill>
                  <a:srgbClr val="6C6963"/>
                </a:solidFill>
              </a:rPr>
              <a:t>We collect the data of Blake Griffin, and try to calculate the confidence interval of his overall value by the following formula.</a:t>
            </a:r>
          </a:p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4158" dirty="0">
              <a:solidFill>
                <a:srgbClr val="6C6963"/>
              </a:solidFill>
            </a:endParaRPr>
          </a:p>
          <a:p>
            <a:pPr marL="0" lvl="0" indent="0" defTabSz="578358">
              <a:spcBef>
                <a:spcPts val="41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158" dirty="0">
                <a:solidFill>
                  <a:srgbClr val="6C6963"/>
                </a:solidFill>
              </a:rPr>
              <a:t>s.ey0hat = 3.44;</a:t>
            </a:r>
          </a:p>
          <a:p>
            <a:pPr marL="0" lvl="0" indent="0" defTabSz="578358">
              <a:spcBef>
                <a:spcPts val="41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158" dirty="0">
                <a:solidFill>
                  <a:srgbClr val="6C6963"/>
                </a:solidFill>
              </a:rPr>
              <a:t>t(23,0.025) = </a:t>
            </a:r>
            <a:r>
              <a:rPr sz="4158" dirty="0" smtClean="0">
                <a:solidFill>
                  <a:srgbClr val="6C6963"/>
                </a:solidFill>
              </a:rPr>
              <a:t>2.0639</a:t>
            </a:r>
            <a:r>
              <a:rPr lang="en-US" sz="4158" dirty="0" smtClean="0">
                <a:solidFill>
                  <a:srgbClr val="6C6963"/>
                </a:solidFill>
              </a:rPr>
              <a:t> ;   y0hat = 91.768</a:t>
            </a:r>
            <a:endParaRPr sz="4158" dirty="0">
              <a:solidFill>
                <a:srgbClr val="6C6963"/>
              </a:solidFill>
            </a:endParaRPr>
          </a:p>
        </p:txBody>
      </p:sp>
      <p:pic>
        <p:nvPicPr>
          <p:cNvPr id="7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0651" y="5739787"/>
            <a:ext cx="4663498" cy="875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The result is that Griffin’s overall is from 84.67 to 98.87. </a:t>
            </a:r>
            <a:r>
              <a:rPr lang="en-US" sz="4200" dirty="0" smtClean="0">
                <a:solidFill>
                  <a:srgbClr val="6C6963"/>
                </a:solidFill>
              </a:rPr>
              <a:t>And </a:t>
            </a:r>
            <a:r>
              <a:rPr lang="en-US" sz="4000" dirty="0">
                <a:solidFill>
                  <a:srgbClr val="000000"/>
                </a:solidFill>
                <a:ea typeface="Helvetica" charset="0"/>
                <a:cs typeface="Helvetica" charset="0"/>
              </a:rPr>
              <a:t>t</a:t>
            </a:r>
            <a:r>
              <a:rPr sz="4200" dirty="0" smtClean="0">
                <a:solidFill>
                  <a:srgbClr val="6C6963"/>
                </a:solidFill>
              </a:rPr>
              <a:t>he </a:t>
            </a:r>
            <a:r>
              <a:rPr sz="4200" dirty="0">
                <a:solidFill>
                  <a:srgbClr val="6C6963"/>
                </a:solidFill>
              </a:rPr>
              <a:t>observation of that is 90</a:t>
            </a:r>
            <a:r>
              <a:rPr sz="4200" dirty="0" smtClean="0">
                <a:solidFill>
                  <a:srgbClr val="6C6963"/>
                </a:solidFill>
              </a:rPr>
              <a:t>.</a:t>
            </a:r>
            <a:endParaRPr lang="en-US" sz="4200" dirty="0" smtClean="0">
              <a:solidFill>
                <a:srgbClr val="6C6963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000000"/>
                </a:solidFill>
              </a:rPr>
              <a:t>So our model is reasonable. And the Griffin has potential to increase his overall higher than 92.</a:t>
            </a:r>
            <a:endParaRPr sz="4400" dirty="0">
              <a:solidFill>
                <a:srgbClr val="6C6963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Next, we will use principle component to analyze the player’s feature in the basketball court.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620939" indent="-620939" algn="l" defTabSz="438150">
              <a:buSzPct val="80000"/>
              <a:buFont typeface="Helvetica Light"/>
              <a:buChar char="•"/>
              <a:defRPr sz="5550">
                <a:effectLst>
                  <a:outerShdw blurRad="19050" dist="19050" dir="15900000" rotWithShape="0">
                    <a:srgbClr val="595650">
                      <a:alpha val="33000"/>
                    </a:srgbClr>
                  </a:outerShdw>
                </a:effectLst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550">
                <a:solidFill>
                  <a:srgbClr val="6C6963"/>
                </a:solidFill>
                <a:effectLst>
                  <a:outerShdw blurRad="19050" dist="19050" dir="15900000" rotWithShape="0">
                    <a:srgbClr val="595650">
                      <a:alpha val="33000"/>
                    </a:srgbClr>
                  </a:outerShdw>
                </a:effectLst>
              </a:rPr>
              <a:t>principle component analysis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762000" y="1896764"/>
            <a:ext cx="11480800" cy="715873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58">
                <a:solidFill>
                  <a:srgbClr val="6C6963"/>
                </a:solidFill>
              </a:rPr>
              <a:t>We set some new indexes.</a:t>
            </a:r>
          </a:p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58">
                <a:solidFill>
                  <a:srgbClr val="6C6963"/>
                </a:solidFill>
              </a:rPr>
              <a:t>If the standardized variables have strong positive relation with the new indexes, then those indexes reflect the phenomenon of positive related variables.</a:t>
            </a:r>
          </a:p>
          <a:p>
            <a:pPr marL="528066" lvl="0" indent="-528066" defTabSz="578358">
              <a:spcBef>
                <a:spcPts val="41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158">
                <a:solidFill>
                  <a:srgbClr val="6C6963"/>
                </a:solidFill>
              </a:rPr>
              <a:t>For example, X1=english, X2=history, X3=literature, X4=math, X5=physics, X6=chemistry.</a:t>
            </a:r>
          </a:p>
          <a:p>
            <a:pPr marL="0" lvl="0" indent="0" defTabSz="578358">
              <a:spcBef>
                <a:spcPts val="41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158">
                <a:solidFill>
                  <a:srgbClr val="6C6963"/>
                </a:solidFill>
              </a:rPr>
              <a:t>    C=2X1+X2+3X3-X4-X5-X6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So C reflects the art behavior.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The above is not an absolutely right explanation, but it is easy for us to understand the function of PCA(principle component analysis)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Next, we will launch our last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629218" indent="-629218" algn="l" defTabSz="443991">
              <a:buSzPct val="80000"/>
              <a:buFont typeface="Helvetica Light"/>
              <a:buChar char="•"/>
              <a:defRPr sz="5624">
                <a:effectLst>
                  <a:outerShdw blurRad="19304" dist="19304" dir="15900000" rotWithShape="0">
                    <a:srgbClr val="595650">
                      <a:alpha val="33000"/>
                    </a:srgbClr>
                  </a:outerShdw>
                </a:effectLst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624">
                <a:solidFill>
                  <a:srgbClr val="6C6963"/>
                </a:solidFill>
                <a:effectLst>
                  <a:outerShdw blurRad="19304" dist="19304" dir="15900000" rotWithShape="0">
                    <a:srgbClr val="595650">
                      <a:alpha val="33000"/>
                    </a:srgbClr>
                  </a:outerShdw>
                </a:effectLst>
              </a:rPr>
              <a:t>confirm the player’s feature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762000" y="2041425"/>
            <a:ext cx="11480800" cy="7037587"/>
          </a:xfrm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let the cumulative proportion to be 85%.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We notice that five components are enough to explain the standardized predict variables</a:t>
            </a:r>
            <a:r>
              <a:rPr sz="4200" dirty="0" smtClean="0">
                <a:solidFill>
                  <a:srgbClr val="6C6963"/>
                </a:solidFill>
              </a:rPr>
              <a:t>.</a:t>
            </a:r>
            <a:endParaRPr sz="4200" dirty="0">
              <a:solidFill>
                <a:srgbClr val="6C696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4733472"/>
            <a:ext cx="11183256" cy="43455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2000" y="718457"/>
            <a:ext cx="11480800" cy="8316686"/>
          </a:xfrm>
        </p:spPr>
        <p:txBody>
          <a:bodyPr anchor="t" anchorCtr="0">
            <a:normAutofit fontScale="55000" lnSpcReduction="20000"/>
          </a:bodyPr>
          <a:lstStyle/>
          <a:p>
            <a:r>
              <a:rPr kumimoji="1" lang="en-US" altLang="zh-CN" sz="7300" dirty="0"/>
              <a:t>After that, according to the following equation</a:t>
            </a:r>
          </a:p>
          <a:p>
            <a:endParaRPr kumimoji="1" lang="en-US" altLang="zh-CN" sz="7300" dirty="0"/>
          </a:p>
          <a:p>
            <a:endParaRPr kumimoji="1" lang="zh-CN" altLang="en-US" sz="7300" dirty="0" smtClean="0"/>
          </a:p>
          <a:p>
            <a:r>
              <a:rPr kumimoji="1" lang="en-US" altLang="zh-CN" sz="7300" dirty="0" smtClean="0"/>
              <a:t>We </a:t>
            </a:r>
            <a:r>
              <a:rPr kumimoji="1" lang="en-US" altLang="zh-CN" sz="7300" dirty="0"/>
              <a:t>get five principle component equations, which are PC1, PC2, PC3, PC4, PC5</a:t>
            </a:r>
            <a:r>
              <a:rPr kumimoji="1" lang="en-US" altLang="zh-CN" sz="7300" dirty="0" smtClean="0"/>
              <a:t>.</a:t>
            </a:r>
            <a:endParaRPr kumimoji="1" lang="zh-CN" altLang="en-US" sz="7300" dirty="0" smtClean="0"/>
          </a:p>
          <a:p>
            <a:pPr>
              <a:lnSpc>
                <a:spcPct val="120000"/>
              </a:lnSpc>
            </a:pPr>
            <a:r>
              <a:rPr kumimoji="1" lang="en-US" altLang="zh-CN" sz="7300" dirty="0"/>
              <a:t>Please check the specific formulas in my paper.</a:t>
            </a:r>
          </a:p>
          <a:p>
            <a:pPr>
              <a:lnSpc>
                <a:spcPct val="120000"/>
              </a:lnSpc>
            </a:pPr>
            <a:r>
              <a:rPr kumimoji="1" lang="en-US" altLang="zh-CN" sz="7300" dirty="0"/>
              <a:t>PC1 reflects player’s defense ability;</a:t>
            </a:r>
          </a:p>
          <a:p>
            <a:pPr>
              <a:lnSpc>
                <a:spcPct val="120000"/>
              </a:lnSpc>
            </a:pPr>
            <a:r>
              <a:rPr kumimoji="1" lang="en-US" altLang="zh-CN" sz="7300" dirty="0"/>
              <a:t>PC2 reflects the player’s attacking and score capability</a:t>
            </a:r>
            <a:r>
              <a:rPr kumimoji="1" lang="en-US" altLang="zh-CN" sz="7300" dirty="0" smtClean="0"/>
              <a:t>;</a:t>
            </a:r>
            <a:endParaRPr kumimoji="1" lang="en-US" altLang="zh-CN" sz="7300" dirty="0"/>
          </a:p>
        </p:txBody>
      </p:sp>
      <p:pic>
        <p:nvPicPr>
          <p:cNvPr id="4" name="屏幕快照 2015-12-01 01.01.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1880797"/>
            <a:ext cx="10261600" cy="736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0615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marR="457200" lvl="0" indent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PC3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reflects the player’s comprehensive ability.</a:t>
            </a:r>
          </a:p>
          <a:p>
            <a:pPr marL="0" marR="457200" lvl="0" indent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PC4 reflects the player’s breakthrough capability.</a:t>
            </a:r>
          </a:p>
          <a:p>
            <a:pPr marL="0" marR="457200" lvl="0" indent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PC5 reflects the player’s basic skills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sz="2900" dirty="0">
              <a:latin typeface="Helvetica"/>
              <a:ea typeface="Helvetica"/>
              <a:cs typeface="Helvetica"/>
              <a:sym typeface="Helvetica"/>
            </a:endParaRPr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altLang="zh-CN" sz="2900" dirty="0" smtClean="0"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e analy</a:t>
            </a:r>
            <a:r>
              <a:rPr lang="en-US" altLang="zh-CN" sz="2900" dirty="0" smtClean="0">
                <a:latin typeface="Helvetica"/>
                <a:ea typeface="Helvetica"/>
                <a:cs typeface="Helvetica"/>
                <a:sym typeface="Helvetica"/>
              </a:rPr>
              <a:t>zed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4 players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,</a:t>
            </a:r>
            <a:endParaRPr lang="en-US" sz="29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LeBron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James, </a:t>
            </a:r>
            <a:r>
              <a:rPr lang="en-US" altLang="zh-CN" sz="3200" dirty="0"/>
              <a:t>PC1=-</a:t>
            </a:r>
            <a:r>
              <a:rPr lang="en-US" altLang="zh-CN" sz="3200" dirty="0" smtClean="0"/>
              <a:t>1.0275; </a:t>
            </a:r>
            <a:r>
              <a:rPr lang="en-US" altLang="zh-CN" sz="3200" dirty="0" smtClean="0"/>
              <a:t>PC2=2.3707</a:t>
            </a:r>
            <a:r>
              <a:rPr lang="en-US" altLang="zh-CN" sz="3200" dirty="0" smtClean="0"/>
              <a:t>; PC3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0.6348; </a:t>
            </a:r>
            <a:r>
              <a:rPr lang="en-US" altLang="zh-CN" sz="3200" dirty="0" smtClean="0"/>
              <a:t>PC4=0.4051</a:t>
            </a:r>
            <a:r>
              <a:rPr lang="en-US" altLang="zh-CN" sz="3200" dirty="0" smtClean="0"/>
              <a:t>; PC5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0.7888.</a:t>
            </a:r>
            <a:r>
              <a:rPr lang="zh-CN" altLang="zh-CN" sz="3200" dirty="0" smtClean="0"/>
              <a:t> </a:t>
            </a:r>
            <a:endParaRPr lang="en-US" sz="29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Tim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Duncan, </a:t>
            </a:r>
            <a:r>
              <a:rPr lang="en-US" altLang="zh-CN" sz="3200" dirty="0" smtClean="0"/>
              <a:t>PC1=4.4460; PC2=2.0203; PC3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0.5134; PC4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0.1616; PC5=1.8579.</a:t>
            </a:r>
            <a:r>
              <a:rPr lang="zh-CN" altLang="zh-CN" sz="3200" dirty="0" smtClean="0"/>
              <a:t> </a:t>
            </a:r>
            <a:endParaRPr lang="en-US" sz="29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Michael Jordan</a:t>
            </a:r>
            <a:r>
              <a:rPr lang="en-US" sz="2900" dirty="0" smtClean="0"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lang="en-US" altLang="zh-CN" sz="3200" dirty="0"/>
              <a:t>PC1=-</a:t>
            </a:r>
            <a:r>
              <a:rPr lang="en-US" altLang="zh-CN" sz="3200" dirty="0" smtClean="0"/>
              <a:t>2.7218, PC2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0.4809; PC3=3.0197; PC4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0.9712; PC5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0.7105.</a:t>
            </a:r>
            <a:endParaRPr lang="en-US" sz="29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Larry Bird</a:t>
            </a:r>
            <a:r>
              <a:rPr lang="en-US" sz="2900" dirty="0" smtClean="0">
                <a:latin typeface="Helvetica"/>
                <a:ea typeface="Helvetica"/>
                <a:cs typeface="Helvetica"/>
                <a:sym typeface="Helvetica"/>
              </a:rPr>
              <a:t>,</a:t>
            </a:r>
            <a:r>
              <a:rPr lang="en-US" altLang="zh-CN" sz="3200" dirty="0"/>
              <a:t> PC1=-</a:t>
            </a:r>
            <a:r>
              <a:rPr lang="en-US" altLang="zh-CN" sz="3200" dirty="0" smtClean="0"/>
              <a:t>1.1484; PC2=1.9187; PC3=1.3100; PC4</a:t>
            </a:r>
            <a:r>
              <a:rPr lang="en-US" altLang="zh-CN" sz="3200" dirty="0"/>
              <a:t>=-</a:t>
            </a:r>
            <a:r>
              <a:rPr lang="en-US" altLang="zh-CN" sz="3200" dirty="0" smtClean="0"/>
              <a:t>1.4902; PC5</a:t>
            </a:r>
            <a:r>
              <a:rPr lang="en-US" altLang="zh-CN" sz="3200" dirty="0"/>
              <a:t>=-1.3467</a:t>
            </a:r>
            <a:endParaRPr lang="zh-CN" altLang="zh-CN" sz="3200" dirty="0"/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9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CN" dirty="0"/>
              <a:t>The results we get are that LeBron James is expert at </a:t>
            </a:r>
            <a:r>
              <a:rPr kumimoji="1" lang="en-US" altLang="zh-CN" smtClean="0"/>
              <a:t>scoring and breakthrough</a:t>
            </a:r>
            <a:r>
              <a:rPr kumimoji="1" lang="en-US" altLang="zh-CN" dirty="0"/>
              <a:t>, </a:t>
            </a:r>
          </a:p>
          <a:p>
            <a:pPr lvl="0"/>
            <a:r>
              <a:rPr kumimoji="1" lang="en-US" altLang="zh-CN" dirty="0"/>
              <a:t>Tim Duncan is a defense guru who can get score well in basketball court, </a:t>
            </a:r>
          </a:p>
          <a:p>
            <a:pPr lvl="0"/>
            <a:r>
              <a:rPr kumimoji="1" lang="en-US" altLang="zh-CN" dirty="0"/>
              <a:t>Michael Jordan is master of omnipotence,</a:t>
            </a:r>
          </a:p>
          <a:p>
            <a:pPr lvl="0"/>
            <a:r>
              <a:rPr kumimoji="1" lang="en-US" altLang="zh-CN" dirty="0"/>
              <a:t> Larry Bird is a good attacker and a comprehensive player as well. </a:t>
            </a:r>
          </a:p>
          <a:p>
            <a:pPr lvl="0"/>
            <a:r>
              <a:rPr kumimoji="1" lang="en-US" altLang="zh-CN" dirty="0"/>
              <a:t>These results are accord with the realistic situation.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763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US" sz="29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lang="en-US" sz="2900" dirty="0">
              <a:latin typeface="Helvetica"/>
              <a:ea typeface="Helvetica"/>
              <a:cs typeface="Helvetica"/>
              <a:sym typeface="Helvetica"/>
            </a:endParaRPr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What’s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more, we think our results do a favor for coach to put better players into starting 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line-up.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For example, between Larry Bird and LeBron James, we will choose Larry Bird to be the starting line-up based on our principle component analysis. </a:t>
            </a:r>
            <a:r>
              <a:rPr lang="en-US" sz="2900" dirty="0" smtClean="0">
                <a:latin typeface="Helvetica"/>
                <a:ea typeface="Helvetica"/>
                <a:cs typeface="Helvetica"/>
                <a:sym typeface="Helvetica"/>
              </a:rPr>
              <a:t>And even if some star player get injured. The coach can use this way to check whether a good player in another position can do his job in game. </a:t>
            </a: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If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there are more players in our dataset, we could evaluate other players too.</a:t>
            </a:r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900" dirty="0">
              <a:latin typeface="Helvetica"/>
              <a:ea typeface="Helvetica"/>
              <a:cs typeface="Helvetica"/>
              <a:sym typeface="Helvetica"/>
            </a:endParaRPr>
          </a:p>
          <a:p>
            <a:pPr marL="177800" marR="457200" lvl="0" indent="-177800" defTabSz="4572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9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marR="457200" lvl="0" indent="0" defTabSz="457200"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sz="2900" dirty="0" smtClean="0">
                <a:latin typeface="Helvetica"/>
                <a:ea typeface="Helvetica"/>
                <a:cs typeface="Helvetica"/>
                <a:sym typeface="Helvetica"/>
              </a:rPr>
              <a:t>For </a:t>
            </a:r>
            <a:r>
              <a:rPr sz="2900" dirty="0">
                <a:latin typeface="Helvetica"/>
                <a:ea typeface="Helvetica"/>
                <a:cs typeface="Helvetica"/>
                <a:sym typeface="Helvetica"/>
              </a:rPr>
              <a:t>future work, we plan to use original players’ data to fit model and do PCA, even we want to predict the player’s overall value in each game.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762000" y="589706"/>
            <a:ext cx="11480800" cy="110658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827919" indent="-827919" algn="l">
              <a:buSzPct val="80000"/>
              <a:buFont typeface="Helvetica Light"/>
              <a:buChar char="•"/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62000" y="1752600"/>
            <a:ext cx="11480800" cy="7169944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I love play basketball video games. And when I learn regression analysis, I always think if I could research the players in video game. We plan to study the basketball players’ overall value and their characteristic by the knowledge we learn in class.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Keywords:  regression analysis, multiple linear regression, confidence interval, principle component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6"/>
          <p:cNvGrpSpPr/>
          <p:nvPr/>
        </p:nvGrpSpPr>
        <p:grpSpPr>
          <a:xfrm>
            <a:off x="774700" y="711200"/>
            <a:ext cx="6362700" cy="8216900"/>
            <a:chOff x="-12700" y="-12700"/>
            <a:chExt cx="6362700" cy="8216900"/>
          </a:xfrm>
        </p:grpSpPr>
        <p:pic>
          <p:nvPicPr>
            <p:cNvPr id="95" name="pasted-image.png"/>
            <p:cNvPicPr/>
            <p:nvPr/>
          </p:nvPicPr>
          <p:blipFill>
            <a:blip r:embed="rId2">
              <a:extLst/>
            </a:blip>
            <a:srcRect l="11335" r="11335"/>
            <a:stretch>
              <a:fillRect/>
            </a:stretch>
          </p:blipFill>
          <p:spPr>
            <a:xfrm>
              <a:off x="0" y="0"/>
              <a:ext cx="6324600" cy="8178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4" name="图片 9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12700"/>
              <a:ext cx="6362700" cy="8216900"/>
            </a:xfrm>
            <a:prstGeom prst="rect">
              <a:avLst/>
            </a:prstGeom>
            <a:effectLst/>
          </p:spPr>
        </p:pic>
      </p:grpSp>
      <p:grpSp>
        <p:nvGrpSpPr>
          <p:cNvPr id="99" name="Group 99"/>
          <p:cNvGrpSpPr/>
          <p:nvPr/>
        </p:nvGrpSpPr>
        <p:grpSpPr>
          <a:xfrm>
            <a:off x="7383840" y="711200"/>
            <a:ext cx="4838701" cy="3517900"/>
            <a:chOff x="-12700" y="-12700"/>
            <a:chExt cx="4838700" cy="3517900"/>
          </a:xfrm>
        </p:grpSpPr>
        <p:pic>
          <p:nvPicPr>
            <p:cNvPr id="98" name="pasted-image.png"/>
            <p:cNvPicPr/>
            <p:nvPr/>
          </p:nvPicPr>
          <p:blipFill>
            <a:blip r:embed="rId4">
              <a:extLst/>
            </a:blip>
            <a:srcRect l="4049" r="4049"/>
            <a:stretch>
              <a:fillRect/>
            </a:stretch>
          </p:blipFill>
          <p:spPr>
            <a:xfrm>
              <a:off x="0" y="0"/>
              <a:ext cx="4800600" cy="3479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7" name="图片 96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" y="-12700"/>
              <a:ext cx="4838700" cy="3517900"/>
            </a:xfrm>
            <a:prstGeom prst="rect">
              <a:avLst/>
            </a:prstGeom>
            <a:effectLst/>
          </p:spPr>
        </p:pic>
      </p:grpSp>
      <p:grpSp>
        <p:nvGrpSpPr>
          <p:cNvPr id="102" name="Group 102"/>
          <p:cNvGrpSpPr/>
          <p:nvPr/>
        </p:nvGrpSpPr>
        <p:grpSpPr>
          <a:xfrm>
            <a:off x="7383840" y="4495917"/>
            <a:ext cx="4851401" cy="4432301"/>
            <a:chOff x="-12700" y="-12700"/>
            <a:chExt cx="4851400" cy="4432300"/>
          </a:xfrm>
        </p:grpSpPr>
        <p:pic>
          <p:nvPicPr>
            <p:cNvPr id="101" name="pasted-image.png"/>
            <p:cNvPicPr/>
            <p:nvPr/>
          </p:nvPicPr>
          <p:blipFill>
            <a:blip r:embed="rId6">
              <a:extLst/>
            </a:blip>
            <a:srcRect t="2856" b="2856"/>
            <a:stretch>
              <a:fillRect/>
            </a:stretch>
          </p:blipFill>
          <p:spPr>
            <a:xfrm>
              <a:off x="0" y="0"/>
              <a:ext cx="4813300" cy="439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0" name="图片 99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" y="-12700"/>
              <a:ext cx="4851400" cy="4432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animBg="1" advAuto="0"/>
      <p:bldP spid="102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6"/>
          <p:cNvGrpSpPr/>
          <p:nvPr/>
        </p:nvGrpSpPr>
        <p:grpSpPr>
          <a:xfrm>
            <a:off x="7108530" y="1574168"/>
            <a:ext cx="5143501" cy="6845301"/>
            <a:chOff x="-12700" y="-12700"/>
            <a:chExt cx="5143500" cy="6845300"/>
          </a:xfrm>
        </p:grpSpPr>
        <p:pic>
          <p:nvPicPr>
            <p:cNvPr id="105" name="pasted-image.png"/>
            <p:cNvPicPr/>
            <p:nvPr/>
          </p:nvPicPr>
          <p:blipFill>
            <a:blip r:embed="rId2">
              <a:extLst/>
            </a:blip>
            <a:srcRect l="12500" r="12500"/>
            <a:stretch>
              <a:fillRect/>
            </a:stretch>
          </p:blipFill>
          <p:spPr>
            <a:xfrm>
              <a:off x="0" y="0"/>
              <a:ext cx="5105400" cy="6807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4" name="图片 10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12700"/>
              <a:ext cx="5143500" cy="6845300"/>
            </a:xfrm>
            <a:prstGeom prst="rect">
              <a:avLst/>
            </a:prstGeom>
            <a:effectLst/>
          </p:spPr>
        </p:pic>
      </p:grp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Salute to Kobe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600" i="1">
                <a:solidFill>
                  <a:srgbClr val="6C6963"/>
                </a:solidFill>
              </a:rPr>
              <a:t>You are the fantastic part of my youth!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270000" y="5871028"/>
            <a:ext cx="104648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200" i="1">
                <a:solidFill>
                  <a:srgbClr val="6C6963"/>
                </a:solidFill>
              </a:rPr>
              <a:t>The End</a:t>
            </a:r>
          </a:p>
        </p:txBody>
      </p:sp>
      <p:sp>
        <p:nvSpPr>
          <p:cNvPr id="111" name="Shape 111"/>
          <p:cNvSpPr/>
          <p:nvPr/>
        </p:nvSpPr>
        <p:spPr>
          <a:xfrm>
            <a:off x="1270000" y="3399972"/>
            <a:ext cx="104648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4000"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4000" i="1">
                <a:solidFill>
                  <a:srgbClr val="6C6963"/>
                </a:solidFill>
              </a:rPr>
              <a:t>Thank you for watching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774700" y="711200"/>
            <a:ext cx="6362700" cy="8216900"/>
            <a:chOff x="-12700" y="-12700"/>
            <a:chExt cx="6362700" cy="8216900"/>
          </a:xfrm>
        </p:grpSpPr>
        <p:pic>
          <p:nvPicPr>
            <p:cNvPr id="41" name="pasted-image.tif"/>
            <p:cNvPicPr/>
            <p:nvPr/>
          </p:nvPicPr>
          <p:blipFill>
            <a:blip r:embed="rId2">
              <a:extLst/>
            </a:blip>
            <a:srcRect l="21001" r="21001"/>
            <a:stretch>
              <a:fillRect/>
            </a:stretch>
          </p:blipFill>
          <p:spPr>
            <a:xfrm>
              <a:off x="0" y="0"/>
              <a:ext cx="6324600" cy="8178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" name="图片 3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12700"/>
              <a:ext cx="6362700" cy="8216900"/>
            </a:xfrm>
            <a:prstGeom prst="rect">
              <a:avLst/>
            </a:prstGeom>
            <a:effectLst/>
          </p:spPr>
        </p:pic>
      </p:grpSp>
      <p:grpSp>
        <p:nvGrpSpPr>
          <p:cNvPr id="45" name="Group 45"/>
          <p:cNvGrpSpPr/>
          <p:nvPr/>
        </p:nvGrpSpPr>
        <p:grpSpPr>
          <a:xfrm>
            <a:off x="7383840" y="711200"/>
            <a:ext cx="4838701" cy="3517900"/>
            <a:chOff x="-12700" y="-12700"/>
            <a:chExt cx="4838700" cy="3517900"/>
          </a:xfrm>
        </p:grpSpPr>
        <p:pic>
          <p:nvPicPr>
            <p:cNvPr id="44" name="pasted-image.tif"/>
            <p:cNvPicPr/>
            <p:nvPr/>
          </p:nvPicPr>
          <p:blipFill>
            <a:blip r:embed="rId4">
              <a:extLst/>
            </a:blip>
            <a:srcRect l="8613" r="8613"/>
            <a:stretch>
              <a:fillRect/>
            </a:stretch>
          </p:blipFill>
          <p:spPr>
            <a:xfrm>
              <a:off x="0" y="0"/>
              <a:ext cx="4800600" cy="3479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" name="图片 42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" y="-12700"/>
              <a:ext cx="4838700" cy="3517900"/>
            </a:xfrm>
            <a:prstGeom prst="rect">
              <a:avLst/>
            </a:prstGeom>
            <a:effectLst/>
          </p:spPr>
        </p:pic>
      </p:grpSp>
      <p:grpSp>
        <p:nvGrpSpPr>
          <p:cNvPr id="48" name="Group 48"/>
          <p:cNvGrpSpPr/>
          <p:nvPr/>
        </p:nvGrpSpPr>
        <p:grpSpPr>
          <a:xfrm>
            <a:off x="7383840" y="4495917"/>
            <a:ext cx="4851401" cy="4432301"/>
            <a:chOff x="-12700" y="-12700"/>
            <a:chExt cx="4851400" cy="4432300"/>
          </a:xfrm>
        </p:grpSpPr>
        <p:pic>
          <p:nvPicPr>
            <p:cNvPr id="47" name="pasted-image.tif"/>
            <p:cNvPicPr/>
            <p:nvPr/>
          </p:nvPicPr>
          <p:blipFill>
            <a:blip r:embed="rId6">
              <a:extLst/>
            </a:blip>
            <a:srcRect l="19192" r="19192"/>
            <a:stretch>
              <a:fillRect/>
            </a:stretch>
          </p:blipFill>
          <p:spPr>
            <a:xfrm>
              <a:off x="0" y="0"/>
              <a:ext cx="4813300" cy="439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" name="图片 45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" y="-12700"/>
              <a:ext cx="4851400" cy="4432300"/>
            </a:xfrm>
            <a:prstGeom prst="rect">
              <a:avLst/>
            </a:prstGeom>
            <a:effectLst/>
          </p:spPr>
        </p:pic>
      </p:grpSp>
      <p:sp>
        <p:nvSpPr>
          <p:cNvPr id="49" name="Shape 49"/>
          <p:cNvSpPr/>
          <p:nvPr/>
        </p:nvSpPr>
        <p:spPr>
          <a:xfrm>
            <a:off x="11645899" y="8966199"/>
            <a:ext cx="10795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7919" indent="-827919" algn="l">
              <a:buSzPct val="80000"/>
              <a:buFont typeface="Helvetica Light"/>
              <a:buChar char="•"/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Variables and Model</a:t>
            </a:r>
          </a:p>
        </p:txBody>
      </p:sp>
      <p:graphicFrame>
        <p:nvGraphicFramePr>
          <p:cNvPr id="52" name="Table 52"/>
          <p:cNvGraphicFramePr/>
          <p:nvPr/>
        </p:nvGraphicFramePr>
        <p:xfrm>
          <a:off x="1035620" y="2550703"/>
          <a:ext cx="10933558" cy="38666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308959"/>
                <a:gridCol w="2624599"/>
              </a:tblGrid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meaning 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variable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Speed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Z1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Moving Shot Close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Z2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Moving Shot Mid-Range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Z3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Draw Foul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Z4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7688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Offensive Rebound^2+Defensive Rebound^2/ Offensive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Z5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Steal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Z6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Block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Z7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Vertical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Z8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6621"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Strength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lvl="0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A595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Z9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5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905" y="6843688"/>
            <a:ext cx="8776990" cy="73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27919" indent="-827919" algn="l">
              <a:buSzPct val="80000"/>
              <a:buFont typeface="Helvetica Light"/>
              <a:buChar char="•"/>
              <a:defRPr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6C6963"/>
                </a:solidFill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rPr>
              <a:t>overall value model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762000" y="1715045"/>
            <a:ext cx="11480800" cy="7462045"/>
          </a:xfrm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our initial full model is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6C6963"/>
                </a:solidFill>
              </a:rPr>
              <a:t>, then we check the coefficients table, we find that</a:t>
            </a:r>
          </a:p>
        </p:txBody>
      </p:sp>
      <p:sp>
        <p:nvSpPr>
          <p:cNvPr id="57" name="Shape 57"/>
          <p:cNvSpPr/>
          <p:nvPr/>
        </p:nvSpPr>
        <p:spPr>
          <a:xfrm>
            <a:off x="834163" y="2476499"/>
            <a:ext cx="113364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2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Yhat=20.89+0.07Z1+0.21Z2+0.08Z3+0.12Z4+0.17Z5+0.18Z6+0.02Z7+0.03Z8+0.05Z9</a:t>
            </a:r>
          </a:p>
        </p:txBody>
      </p:sp>
      <p:pic>
        <p:nvPicPr>
          <p:cNvPr id="5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0356" y="3505200"/>
            <a:ext cx="5986188" cy="56642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749299" y="3646338"/>
            <a:ext cx="5334001" cy="5523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4000"/>
              </a:spcBef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6C6963"/>
                </a:solidFill>
              </a:rPr>
              <a:t>there are only three significant </a:t>
            </a:r>
            <a:r>
              <a:rPr sz="4000" dirty="0" smtClean="0">
                <a:solidFill>
                  <a:srgbClr val="6C6963"/>
                </a:solidFill>
              </a:rPr>
              <a:t>variable</a:t>
            </a:r>
            <a:r>
              <a:rPr lang="en-US" sz="4000" dirty="0" smtClean="0">
                <a:solidFill>
                  <a:srgbClr val="6C6963"/>
                </a:solidFill>
              </a:rPr>
              <a:t>s</a:t>
            </a:r>
            <a:r>
              <a:rPr sz="4000" dirty="0" smtClean="0">
                <a:solidFill>
                  <a:srgbClr val="6C6963"/>
                </a:solidFill>
              </a:rPr>
              <a:t>. </a:t>
            </a:r>
            <a:r>
              <a:rPr sz="4000" dirty="0">
                <a:solidFill>
                  <a:srgbClr val="6C6963"/>
                </a:solidFill>
              </a:rPr>
              <a:t>So we have to change the model, but given the meaning of the variable, it is not possible to delete all of six. Then we turn to scatter plot to find answer.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821" y="626150"/>
            <a:ext cx="12429158" cy="850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762000" y="527050"/>
            <a:ext cx="11480800" cy="8293100"/>
          </a:xfrm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After checking the rationality of all the parameters, we start to check if B7=B8=B9=0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6C6963"/>
                </a:solidFill>
              </a:rPr>
              <a:t>we set the null hypothesis </a:t>
            </a:r>
            <a:r>
              <a:rPr sz="4200" dirty="0" smtClean="0">
                <a:solidFill>
                  <a:srgbClr val="6C6963"/>
                </a:solidFill>
              </a:rPr>
              <a:t>and </a:t>
            </a:r>
            <a:r>
              <a:rPr lang="en-US" sz="4200" dirty="0" smtClean="0">
                <a:solidFill>
                  <a:srgbClr val="6C6963"/>
                </a:solidFill>
              </a:rPr>
              <a:t>the alternative</a:t>
            </a:r>
            <a:r>
              <a:rPr sz="4200" dirty="0" smtClean="0">
                <a:solidFill>
                  <a:srgbClr val="6C6963"/>
                </a:solidFill>
              </a:rPr>
              <a:t> </a:t>
            </a:r>
            <a:r>
              <a:rPr sz="4200" dirty="0">
                <a:solidFill>
                  <a:srgbClr val="6C6963"/>
                </a:solidFill>
              </a:rPr>
              <a:t>hypothesis as following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4200" dirty="0">
              <a:solidFill>
                <a:srgbClr val="6C6963"/>
              </a:solidFill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6C6963"/>
                </a:solidFill>
              </a:rPr>
              <a:t>the </a:t>
            </a:r>
            <a:r>
              <a:rPr sz="4200" dirty="0">
                <a:solidFill>
                  <a:srgbClr val="6C6963"/>
                </a:solidFill>
              </a:rPr>
              <a:t>result is F=0.517&lt;3.098=F(3,20,0.05), so we agree with the null hypothesis and refit the reduced model 1.</a:t>
            </a:r>
          </a:p>
        </p:txBody>
      </p:sp>
      <p:pic>
        <p:nvPicPr>
          <p:cNvPr id="6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9216" y="3909675"/>
            <a:ext cx="9446367" cy="1211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spcBef>
                <a:spcPts val="4200"/>
              </a:spcBef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6C6963"/>
                </a:solidFill>
              </a:rPr>
              <a:t>As we check the coefficient table of reduced model 1, we find the old problem as well. The parameter of Z3 is not significant.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761999" y="1939875"/>
            <a:ext cx="5334001" cy="7099946"/>
          </a:xfrm>
          <a:prstGeom prst="rect">
            <a:avLst/>
          </a:prstGeom>
        </p:spPr>
        <p:txBody>
          <a:bodyPr anchor="t"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So we drop the Z3, and refit the model again.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This time we get the reduced model 2.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6C6963"/>
                </a:solidFill>
              </a:rPr>
              <a:t>Here are it’s coefficients table and standard residual plot.</a:t>
            </a:r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9920" y="2825104"/>
            <a:ext cx="6246360" cy="548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65" y="570479"/>
            <a:ext cx="6834055" cy="623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9607" y="3768929"/>
            <a:ext cx="8483955" cy="5353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9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1" animBg="1" advAuto="0"/>
      <p:bldP spid="71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908</Words>
  <Application>Microsoft Macintosh PowerPoint</Application>
  <PresentationFormat>自定义</PresentationFormat>
  <Paragraphs>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Baskerville</vt:lpstr>
      <vt:lpstr>Copperplate</vt:lpstr>
      <vt:lpstr>Helvetica</vt:lpstr>
      <vt:lpstr>Helvetica Light</vt:lpstr>
      <vt:lpstr>Helvetica Neue</vt:lpstr>
      <vt:lpstr>LeatherBook</vt:lpstr>
      <vt:lpstr>PowerPoint 演示文稿</vt:lpstr>
      <vt:lpstr>Introduction</vt:lpstr>
      <vt:lpstr>PowerPoint 演示文稿</vt:lpstr>
      <vt:lpstr>Variables and Model</vt:lpstr>
      <vt:lpstr>overall value model</vt:lpstr>
      <vt:lpstr>PowerPoint 演示文稿</vt:lpstr>
      <vt:lpstr>PowerPoint 演示文稿</vt:lpstr>
      <vt:lpstr>As we check the coefficient table of reduced model 1, we find the old problem as well. The parameter of Z3 is not significant.</vt:lpstr>
      <vt:lpstr>PowerPoint 演示文稿</vt:lpstr>
      <vt:lpstr>PowerPoint 演示文稿</vt:lpstr>
      <vt:lpstr>predicting a player’s overall interval</vt:lpstr>
      <vt:lpstr>PowerPoint 演示文稿</vt:lpstr>
      <vt:lpstr>principle component analysis</vt:lpstr>
      <vt:lpstr>PowerPoint 演示文稿</vt:lpstr>
      <vt:lpstr>confirm the player’s feature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Salute to Kobe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Sun, Jian</cp:lastModifiedBy>
  <cp:revision>12</cp:revision>
  <dcterms:modified xsi:type="dcterms:W3CDTF">2015-12-02T00:40:02Z</dcterms:modified>
</cp:coreProperties>
</file>